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6" r:id="rId2"/>
  </p:sldMasterIdLst>
  <p:notesMasterIdLst>
    <p:notesMasterId r:id="rId8"/>
  </p:notesMasterIdLst>
  <p:sldIdLst>
    <p:sldId id="272" r:id="rId3"/>
    <p:sldId id="325" r:id="rId4"/>
    <p:sldId id="329" r:id="rId5"/>
    <p:sldId id="331" r:id="rId6"/>
    <p:sldId id="333" r:id="rId7"/>
  </p:sldIdLst>
  <p:sldSz cx="5765800" cy="3244850"/>
  <p:notesSz cx="5765800" cy="32448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5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к" initials="п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1AFD5"/>
    <a:srgbClr val="11437F"/>
    <a:srgbClr val="DDDDDD"/>
    <a:srgbClr val="E6E6E6"/>
    <a:srgbClr val="969696"/>
    <a:srgbClr val="A0BBDC"/>
    <a:srgbClr val="396499"/>
    <a:srgbClr val="FCFCFC"/>
    <a:srgbClr val="99CCFF"/>
    <a:srgbClr val="1A59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660B408-B3CF-4A94-85FC-2B1E0A45F4A2}" styleName="Темный стиль 2 -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581" autoAdjust="0"/>
    <p:restoredTop sz="94660"/>
  </p:normalViewPr>
  <p:slideViewPr>
    <p:cSldViewPr>
      <p:cViewPr>
        <p:scale>
          <a:sx n="190" d="100"/>
          <a:sy n="190" d="100"/>
        </p:scale>
        <p:origin x="-1698" y="-540"/>
      </p:cViewPr>
      <p:guideLst>
        <p:guide orient="horz" pos="2880"/>
        <p:guide pos="2152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234" d="100"/>
          <a:sy n="234" d="100"/>
        </p:scale>
        <p:origin x="408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265488" y="0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7CBA3A-4016-4326-8AC3-4CA1C77DF708}" type="datetimeFigureOut">
              <a:rPr lang="ru-RU" smtClean="0"/>
              <a:t>28.01.2026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911350" y="406400"/>
            <a:ext cx="1943100" cy="10937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576263" y="1562100"/>
            <a:ext cx="4613275" cy="12779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3082925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265488" y="3082925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3B102A-EDC8-431F-B475-B3229B34ED8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56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32435" y="1005903"/>
            <a:ext cx="4900930" cy="6814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864870" y="1817116"/>
            <a:ext cx="4036060" cy="811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1/28/2026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515162"/>
            <a:ext cx="373837" cy="26600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bk object 17"/>
          <p:cNvSpPr/>
          <p:nvPr/>
        </p:nvSpPr>
        <p:spPr>
          <a:xfrm>
            <a:off x="422808" y="543712"/>
            <a:ext cx="5082641" cy="22142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1/28/2026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Два объект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753011" y="1956145"/>
            <a:ext cx="113976" cy="1521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bk object 17"/>
          <p:cNvSpPr/>
          <p:nvPr/>
        </p:nvSpPr>
        <p:spPr>
          <a:xfrm>
            <a:off x="734015" y="2217879"/>
            <a:ext cx="151968" cy="1521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8" name="bk object 18"/>
          <p:cNvSpPr/>
          <p:nvPr/>
        </p:nvSpPr>
        <p:spPr>
          <a:xfrm>
            <a:off x="734015" y="2459864"/>
            <a:ext cx="151961" cy="1521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9" name="bk object 19"/>
          <p:cNvSpPr/>
          <p:nvPr/>
        </p:nvSpPr>
        <p:spPr>
          <a:xfrm>
            <a:off x="3133711" y="2790248"/>
            <a:ext cx="121265" cy="1521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bk object 20"/>
          <p:cNvSpPr/>
          <p:nvPr/>
        </p:nvSpPr>
        <p:spPr>
          <a:xfrm>
            <a:off x="3118256" y="2541852"/>
            <a:ext cx="152176" cy="14504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1" name="bk object 21"/>
          <p:cNvSpPr/>
          <p:nvPr/>
        </p:nvSpPr>
        <p:spPr>
          <a:xfrm>
            <a:off x="3118256" y="2286533"/>
            <a:ext cx="152176" cy="15195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36166" y="556217"/>
            <a:ext cx="1509395" cy="20834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320451" y="700380"/>
            <a:ext cx="2058035" cy="22625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" b="1" i="0">
                <a:solidFill>
                  <a:srgbClr val="161A1D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1/28/2026</a:t>
            </a:fld>
            <a:endParaRPr lang="en-US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1/28/2026</a:t>
            </a:fld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1/28/2026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32435" y="1005903"/>
            <a:ext cx="4900930" cy="6814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864870" y="1817116"/>
            <a:ext cx="4036060" cy="811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1/28/2026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03840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515162"/>
            <a:ext cx="373837" cy="26600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k object 17"/>
          <p:cNvSpPr/>
          <p:nvPr/>
        </p:nvSpPr>
        <p:spPr>
          <a:xfrm>
            <a:off x="422808" y="543712"/>
            <a:ext cx="5082641" cy="22142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1/28/2026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1560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Два объект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753011" y="1956145"/>
            <a:ext cx="113976" cy="1521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k object 17"/>
          <p:cNvSpPr/>
          <p:nvPr/>
        </p:nvSpPr>
        <p:spPr>
          <a:xfrm>
            <a:off x="734015" y="2217879"/>
            <a:ext cx="151968" cy="1521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k object 18"/>
          <p:cNvSpPr/>
          <p:nvPr/>
        </p:nvSpPr>
        <p:spPr>
          <a:xfrm>
            <a:off x="734015" y="2459864"/>
            <a:ext cx="151961" cy="1521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k object 19"/>
          <p:cNvSpPr/>
          <p:nvPr/>
        </p:nvSpPr>
        <p:spPr>
          <a:xfrm>
            <a:off x="3133711" y="2790248"/>
            <a:ext cx="121265" cy="1521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0" name="bk object 20"/>
          <p:cNvSpPr/>
          <p:nvPr/>
        </p:nvSpPr>
        <p:spPr>
          <a:xfrm>
            <a:off x="3118256" y="2541852"/>
            <a:ext cx="152176" cy="14504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1" name="bk object 21"/>
          <p:cNvSpPr/>
          <p:nvPr/>
        </p:nvSpPr>
        <p:spPr>
          <a:xfrm>
            <a:off x="3118256" y="2286533"/>
            <a:ext cx="152176" cy="15195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36166" y="556217"/>
            <a:ext cx="1509395" cy="20834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320451" y="700380"/>
            <a:ext cx="2058035" cy="22625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" b="1" i="0">
                <a:solidFill>
                  <a:srgbClr val="161A1D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1/28/2026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54351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1/28/2026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95590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1/28/2026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536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87374" y="473938"/>
            <a:ext cx="3791051" cy="2127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88290" y="746315"/>
            <a:ext cx="5189220" cy="21416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960372" y="3017710"/>
            <a:ext cx="1845056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88290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1/28/2026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151376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eaLnBrk="1" hangingPunct="1">
        <a:defRPr>
          <a:latin typeface="+mj-lt"/>
          <a:ea typeface="+mj-ea"/>
          <a:cs typeface="+mj-cs"/>
        </a:defRPr>
      </a:lvl1pPr>
    </p:titleStyle>
    <p:bodyStyle>
      <a:lvl1pPr marL="0" eaLnBrk="1" hangingPunct="1">
        <a:defRPr>
          <a:latin typeface="+mn-lt"/>
          <a:ea typeface="+mn-ea"/>
          <a:cs typeface="+mn-cs"/>
        </a:defRPr>
      </a:lvl1pPr>
      <a:lvl2pPr marL="457200" eaLnBrk="1" hangingPunct="1">
        <a:defRPr>
          <a:latin typeface="+mn-lt"/>
          <a:ea typeface="+mn-ea"/>
          <a:cs typeface="+mn-cs"/>
        </a:defRPr>
      </a:lvl2pPr>
      <a:lvl3pPr marL="914400" eaLnBrk="1" hangingPunct="1">
        <a:defRPr>
          <a:latin typeface="+mn-lt"/>
          <a:ea typeface="+mn-ea"/>
          <a:cs typeface="+mn-cs"/>
        </a:defRPr>
      </a:lvl3pPr>
      <a:lvl4pPr marL="1371600" eaLnBrk="1" hangingPunct="1">
        <a:defRPr>
          <a:latin typeface="+mn-lt"/>
          <a:ea typeface="+mn-ea"/>
          <a:cs typeface="+mn-cs"/>
        </a:defRPr>
      </a:lvl4pPr>
      <a:lvl5pPr marL="1828800" eaLnBrk="1" hangingPunct="1">
        <a:defRPr>
          <a:latin typeface="+mn-lt"/>
          <a:ea typeface="+mn-ea"/>
          <a:cs typeface="+mn-cs"/>
        </a:defRPr>
      </a:lvl5pPr>
      <a:lvl6pPr marL="2286000" eaLnBrk="1" hangingPunct="1">
        <a:defRPr>
          <a:latin typeface="+mn-lt"/>
          <a:ea typeface="+mn-ea"/>
          <a:cs typeface="+mn-cs"/>
        </a:defRPr>
      </a:lvl6pPr>
      <a:lvl7pPr marL="2743200" eaLnBrk="1" hangingPunct="1">
        <a:defRPr>
          <a:latin typeface="+mn-lt"/>
          <a:ea typeface="+mn-ea"/>
          <a:cs typeface="+mn-cs"/>
        </a:defRPr>
      </a:lvl7pPr>
      <a:lvl8pPr marL="3200400" eaLnBrk="1" hangingPunct="1">
        <a:defRPr>
          <a:latin typeface="+mn-lt"/>
          <a:ea typeface="+mn-ea"/>
          <a:cs typeface="+mn-cs"/>
        </a:defRPr>
      </a:lvl8pPr>
      <a:lvl9pPr marL="3657600" eaLnBrk="1" hangingPunct="1">
        <a:defRPr>
          <a:latin typeface="+mn-lt"/>
          <a:ea typeface="+mn-ea"/>
          <a:cs typeface="+mn-cs"/>
        </a:defRPr>
      </a:lvl9pPr>
    </p:bodyStyle>
    <p:otherStyle>
      <a:lvl1pPr marL="0" eaLnBrk="1" hangingPunct="1">
        <a:defRPr>
          <a:latin typeface="+mn-lt"/>
          <a:ea typeface="+mn-ea"/>
          <a:cs typeface="+mn-cs"/>
        </a:defRPr>
      </a:lvl1pPr>
      <a:lvl2pPr marL="457200" eaLnBrk="1" hangingPunct="1">
        <a:defRPr>
          <a:latin typeface="+mn-lt"/>
          <a:ea typeface="+mn-ea"/>
          <a:cs typeface="+mn-cs"/>
        </a:defRPr>
      </a:lvl2pPr>
      <a:lvl3pPr marL="914400" eaLnBrk="1" hangingPunct="1">
        <a:defRPr>
          <a:latin typeface="+mn-lt"/>
          <a:ea typeface="+mn-ea"/>
          <a:cs typeface="+mn-cs"/>
        </a:defRPr>
      </a:lvl3pPr>
      <a:lvl4pPr marL="1371600" eaLnBrk="1" hangingPunct="1">
        <a:defRPr>
          <a:latin typeface="+mn-lt"/>
          <a:ea typeface="+mn-ea"/>
          <a:cs typeface="+mn-cs"/>
        </a:defRPr>
      </a:lvl4pPr>
      <a:lvl5pPr marL="1828800" eaLnBrk="1" hangingPunct="1">
        <a:defRPr>
          <a:latin typeface="+mn-lt"/>
          <a:ea typeface="+mn-ea"/>
          <a:cs typeface="+mn-cs"/>
        </a:defRPr>
      </a:lvl5pPr>
      <a:lvl6pPr marL="2286000" eaLnBrk="1" hangingPunct="1">
        <a:defRPr>
          <a:latin typeface="+mn-lt"/>
          <a:ea typeface="+mn-ea"/>
          <a:cs typeface="+mn-cs"/>
        </a:defRPr>
      </a:lvl6pPr>
      <a:lvl7pPr marL="2743200" eaLnBrk="1" hangingPunct="1">
        <a:defRPr>
          <a:latin typeface="+mn-lt"/>
          <a:ea typeface="+mn-ea"/>
          <a:cs typeface="+mn-cs"/>
        </a:defRPr>
      </a:lvl7pPr>
      <a:lvl8pPr marL="3200400" eaLnBrk="1" hangingPunct="1">
        <a:defRPr>
          <a:latin typeface="+mn-lt"/>
          <a:ea typeface="+mn-ea"/>
          <a:cs typeface="+mn-cs"/>
        </a:defRPr>
      </a:lvl8pPr>
      <a:lvl9pPr marL="3657600" eaLnBrk="1" hangingPunct="1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87374" y="473938"/>
            <a:ext cx="3791051" cy="2127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88290" y="746315"/>
            <a:ext cx="5189220" cy="21416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960372" y="3017710"/>
            <a:ext cx="1845056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88290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1/28/2026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151376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4943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</p:sldLayoutIdLst>
  <p:txStyles>
    <p:titleStyle>
      <a:lvl1pPr eaLnBrk="1" hangingPunct="1">
        <a:defRPr>
          <a:latin typeface="+mj-lt"/>
          <a:ea typeface="+mj-ea"/>
          <a:cs typeface="+mj-cs"/>
        </a:defRPr>
      </a:lvl1pPr>
    </p:titleStyle>
    <p:bodyStyle>
      <a:lvl1pPr marL="0" eaLnBrk="1" hangingPunct="1">
        <a:defRPr>
          <a:latin typeface="+mn-lt"/>
          <a:ea typeface="+mn-ea"/>
          <a:cs typeface="+mn-cs"/>
        </a:defRPr>
      </a:lvl1pPr>
      <a:lvl2pPr marL="457200" eaLnBrk="1" hangingPunct="1">
        <a:defRPr>
          <a:latin typeface="+mn-lt"/>
          <a:ea typeface="+mn-ea"/>
          <a:cs typeface="+mn-cs"/>
        </a:defRPr>
      </a:lvl2pPr>
      <a:lvl3pPr marL="914400" eaLnBrk="1" hangingPunct="1">
        <a:defRPr>
          <a:latin typeface="+mn-lt"/>
          <a:ea typeface="+mn-ea"/>
          <a:cs typeface="+mn-cs"/>
        </a:defRPr>
      </a:lvl3pPr>
      <a:lvl4pPr marL="1371600" eaLnBrk="1" hangingPunct="1">
        <a:defRPr>
          <a:latin typeface="+mn-lt"/>
          <a:ea typeface="+mn-ea"/>
          <a:cs typeface="+mn-cs"/>
        </a:defRPr>
      </a:lvl4pPr>
      <a:lvl5pPr marL="1828800" eaLnBrk="1" hangingPunct="1">
        <a:defRPr>
          <a:latin typeface="+mn-lt"/>
          <a:ea typeface="+mn-ea"/>
          <a:cs typeface="+mn-cs"/>
        </a:defRPr>
      </a:lvl5pPr>
      <a:lvl6pPr marL="2286000" eaLnBrk="1" hangingPunct="1">
        <a:defRPr>
          <a:latin typeface="+mn-lt"/>
          <a:ea typeface="+mn-ea"/>
          <a:cs typeface="+mn-cs"/>
        </a:defRPr>
      </a:lvl6pPr>
      <a:lvl7pPr marL="2743200" eaLnBrk="1" hangingPunct="1">
        <a:defRPr>
          <a:latin typeface="+mn-lt"/>
          <a:ea typeface="+mn-ea"/>
          <a:cs typeface="+mn-cs"/>
        </a:defRPr>
      </a:lvl7pPr>
      <a:lvl8pPr marL="3200400" eaLnBrk="1" hangingPunct="1">
        <a:defRPr>
          <a:latin typeface="+mn-lt"/>
          <a:ea typeface="+mn-ea"/>
          <a:cs typeface="+mn-cs"/>
        </a:defRPr>
      </a:lvl8pPr>
      <a:lvl9pPr marL="3657600" eaLnBrk="1" hangingPunct="1">
        <a:defRPr>
          <a:latin typeface="+mn-lt"/>
          <a:ea typeface="+mn-ea"/>
          <a:cs typeface="+mn-cs"/>
        </a:defRPr>
      </a:lvl9pPr>
    </p:bodyStyle>
    <p:otherStyle>
      <a:lvl1pPr marL="0" eaLnBrk="1" hangingPunct="1">
        <a:defRPr>
          <a:latin typeface="+mn-lt"/>
          <a:ea typeface="+mn-ea"/>
          <a:cs typeface="+mn-cs"/>
        </a:defRPr>
      </a:lvl1pPr>
      <a:lvl2pPr marL="457200" eaLnBrk="1" hangingPunct="1">
        <a:defRPr>
          <a:latin typeface="+mn-lt"/>
          <a:ea typeface="+mn-ea"/>
          <a:cs typeface="+mn-cs"/>
        </a:defRPr>
      </a:lvl2pPr>
      <a:lvl3pPr marL="914400" eaLnBrk="1" hangingPunct="1">
        <a:defRPr>
          <a:latin typeface="+mn-lt"/>
          <a:ea typeface="+mn-ea"/>
          <a:cs typeface="+mn-cs"/>
        </a:defRPr>
      </a:lvl3pPr>
      <a:lvl4pPr marL="1371600" eaLnBrk="1" hangingPunct="1">
        <a:defRPr>
          <a:latin typeface="+mn-lt"/>
          <a:ea typeface="+mn-ea"/>
          <a:cs typeface="+mn-cs"/>
        </a:defRPr>
      </a:lvl4pPr>
      <a:lvl5pPr marL="1828800" eaLnBrk="1" hangingPunct="1">
        <a:defRPr>
          <a:latin typeface="+mn-lt"/>
          <a:ea typeface="+mn-ea"/>
          <a:cs typeface="+mn-cs"/>
        </a:defRPr>
      </a:lvl5pPr>
      <a:lvl6pPr marL="2286000" eaLnBrk="1" hangingPunct="1">
        <a:defRPr>
          <a:latin typeface="+mn-lt"/>
          <a:ea typeface="+mn-ea"/>
          <a:cs typeface="+mn-cs"/>
        </a:defRPr>
      </a:lvl6pPr>
      <a:lvl7pPr marL="2743200" eaLnBrk="1" hangingPunct="1">
        <a:defRPr>
          <a:latin typeface="+mn-lt"/>
          <a:ea typeface="+mn-ea"/>
          <a:cs typeface="+mn-cs"/>
        </a:defRPr>
      </a:lvl7pPr>
      <a:lvl8pPr marL="3200400" eaLnBrk="1" hangingPunct="1">
        <a:defRPr>
          <a:latin typeface="+mn-lt"/>
          <a:ea typeface="+mn-ea"/>
          <a:cs typeface="+mn-cs"/>
        </a:defRPr>
      </a:lvl8pPr>
      <a:lvl9pPr marL="3657600" eaLnBrk="1" hangingPunct="1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9"/>
          <p:cNvSpPr/>
          <p:nvPr/>
        </p:nvSpPr>
        <p:spPr>
          <a:xfrm>
            <a:off x="4519472" y="207610"/>
            <a:ext cx="1240523" cy="27525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TextBox 9"/>
          <p:cNvSpPr txBox="1"/>
          <p:nvPr/>
        </p:nvSpPr>
        <p:spPr>
          <a:xfrm>
            <a:off x="230484" y="619604"/>
            <a:ext cx="51006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Автоматическое формирование в ПУР КС ГИИС «Электронный бюджет» Уведомления о нарушении срока утверждения Сведений заказчиком, контроль утверждения Сведений заказчиком.</a:t>
            </a:r>
            <a:endParaRPr lang="ru-RU" sz="1600" b="1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3500" y="2350671"/>
            <a:ext cx="32901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900" dirty="0">
                <a:solidFill>
                  <a:srgbClr val="11437F"/>
                </a:solidFill>
              </a:rPr>
              <a:t>Васильева Светлана Николаевна</a:t>
            </a:r>
          </a:p>
          <a:p>
            <a:r>
              <a:rPr lang="ru-RU" sz="700" dirty="0">
                <a:solidFill>
                  <a:srgbClr val="11437F"/>
                </a:solidFill>
              </a:rPr>
              <a:t>Начальник отдела казначейского сопровождения </a:t>
            </a:r>
          </a:p>
        </p:txBody>
      </p:sp>
      <p:sp>
        <p:nvSpPr>
          <p:cNvPr id="16" name="object 2"/>
          <p:cNvSpPr/>
          <p:nvPr/>
        </p:nvSpPr>
        <p:spPr>
          <a:xfrm>
            <a:off x="1" y="2681267"/>
            <a:ext cx="2654299" cy="15652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4" name="object 2"/>
          <p:cNvSpPr/>
          <p:nvPr/>
        </p:nvSpPr>
        <p:spPr>
          <a:xfrm flipV="1">
            <a:off x="0" y="250825"/>
            <a:ext cx="4416425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571"/>
          <a:stretch/>
        </p:blipFill>
        <p:spPr>
          <a:xfrm>
            <a:off x="139701" y="43319"/>
            <a:ext cx="353318" cy="35990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20700" y="112325"/>
            <a:ext cx="2667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>
                <a:solidFill>
                  <a:srgbClr val="3964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ФЕДЕРАЛЬНОГО КАЗНАЧЕЙСТВА</a:t>
            </a:r>
          </a:p>
          <a:p>
            <a:r>
              <a:rPr lang="ru-RU" sz="600" dirty="0">
                <a:solidFill>
                  <a:srgbClr val="3964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СМОЛЕНСКОЙ ОБЛАСТИ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492500" y="3029406"/>
            <a:ext cx="2286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dirty="0">
                <a:solidFill>
                  <a:schemeClr val="bg1">
                    <a:lumMod val="65000"/>
                  </a:schemeClr>
                </a:solidFill>
              </a:rPr>
              <a:t> г. Смоленск, январь 2026 год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029" y="3029406"/>
            <a:ext cx="22940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>
                    <a:lumMod val="65000"/>
                  </a:schemeClr>
                </a:solidFill>
              </a:rPr>
              <a:t>www.smolensk.roskazna.gov.ru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3956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4" name="object 2"/>
          <p:cNvSpPr/>
          <p:nvPr/>
        </p:nvSpPr>
        <p:spPr>
          <a:xfrm flipV="1">
            <a:off x="0" y="250825"/>
            <a:ext cx="4416425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571"/>
          <a:stretch/>
        </p:blipFill>
        <p:spPr>
          <a:xfrm>
            <a:off x="139701" y="43319"/>
            <a:ext cx="353318" cy="35990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26298" y="42658"/>
            <a:ext cx="2667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>
                <a:solidFill>
                  <a:srgbClr val="396499"/>
                </a:solidFill>
                <a:cs typeface="Arial" panose="020B0604020202020204" pitchFamily="34" charset="0"/>
              </a:rPr>
              <a:t>УПРАВЛЕНИЕ ФЕДЕРАЛЬНОГО КАЗНАЧЕЙСТВА</a:t>
            </a:r>
          </a:p>
          <a:p>
            <a:r>
              <a:rPr lang="ru-RU" sz="600" dirty="0">
                <a:solidFill>
                  <a:srgbClr val="396499"/>
                </a:solidFill>
                <a:cs typeface="Arial" panose="020B0604020202020204" pitchFamily="34" charset="0"/>
              </a:rPr>
              <a:t>ПО СМОЛЕНСКОЙ ОБЛАСТИ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492500" y="3029406"/>
            <a:ext cx="2286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dirty="0">
                <a:solidFill>
                  <a:prstClr val="white">
                    <a:lumMod val="65000"/>
                  </a:prstClr>
                </a:solidFill>
              </a:rPr>
              <a:t> г. Смоленск, январь 2026 год</a:t>
            </a:r>
          </a:p>
        </p:txBody>
      </p:sp>
      <p:sp>
        <p:nvSpPr>
          <p:cNvPr id="9" name="object 9"/>
          <p:cNvSpPr/>
          <p:nvPr/>
        </p:nvSpPr>
        <p:spPr>
          <a:xfrm>
            <a:off x="4519472" y="207610"/>
            <a:ext cx="1240523" cy="27525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6F5943F6-C5DE-4339-8ADC-23AD1441943F}"/>
              </a:ext>
            </a:extLst>
          </p:cNvPr>
          <p:cNvSpPr txBox="1"/>
          <p:nvPr/>
        </p:nvSpPr>
        <p:spPr>
          <a:xfrm>
            <a:off x="2090812" y="127224"/>
            <a:ext cx="39037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>
                <a:solidFill>
                  <a:srgbClr val="3964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Технические возможности в ПУР КС  (ст.15.49 КоАП)</a:t>
            </a:r>
            <a:endParaRPr lang="ru-RU" sz="1100" dirty="0">
              <a:solidFill>
                <a:srgbClr val="3964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8604" y="409068"/>
            <a:ext cx="5400600" cy="27238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1" dirty="0"/>
              <a:t>В Компоненте казначейского сопровождения Подсистемы </a:t>
            </a:r>
            <a:r>
              <a:rPr lang="ru-RU" sz="1000" b="1" dirty="0" smtClean="0"/>
              <a:t>управления расходами </a:t>
            </a:r>
            <a:r>
              <a:rPr lang="ru-RU" sz="1000" b="1" dirty="0"/>
              <a:t>Государственная интегрированная информационная </a:t>
            </a:r>
            <a:r>
              <a:rPr lang="ru-RU" sz="1000" b="1" dirty="0" smtClean="0"/>
              <a:t>система управления общественными </a:t>
            </a:r>
            <a:r>
              <a:rPr lang="ru-RU" sz="1000" b="1" dirty="0"/>
              <a:t>финансами «Электронный бюджет» </a:t>
            </a:r>
            <a:r>
              <a:rPr lang="ru-RU" sz="1000" b="1" dirty="0" smtClean="0"/>
              <a:t>с 26.01.2026 </a:t>
            </a:r>
            <a:r>
              <a:rPr lang="ru-RU" sz="1000" b="1" dirty="0"/>
              <a:t>реализовано</a:t>
            </a:r>
            <a:r>
              <a:rPr lang="ru-RU" sz="1000" b="1" dirty="0" smtClean="0"/>
              <a:t>:</a:t>
            </a:r>
          </a:p>
          <a:p>
            <a:endParaRPr lang="ru-RU" sz="1000" dirty="0" smtClean="0"/>
          </a:p>
          <a:p>
            <a:r>
              <a:rPr lang="ru-RU" sz="1000" dirty="0" smtClean="0"/>
              <a:t>Отображение </a:t>
            </a:r>
            <a:r>
              <a:rPr lang="ru-RU" sz="1000" dirty="0"/>
              <a:t>документа «Сведения об операциях с ЦС» в статусе «</a:t>
            </a:r>
            <a:r>
              <a:rPr lang="ru-RU" sz="1000" dirty="0" smtClean="0"/>
              <a:t>На утверждении </a:t>
            </a:r>
            <a:r>
              <a:rPr lang="ru-RU" sz="1000" dirty="0"/>
              <a:t>Заказчика», для ТОФК по месту нахождения и </a:t>
            </a:r>
            <a:r>
              <a:rPr lang="ru-RU" sz="1000" dirty="0" smtClean="0"/>
              <a:t>обслуживания Заказчика </a:t>
            </a:r>
            <a:r>
              <a:rPr lang="ru-RU" sz="1000" dirty="0"/>
              <a:t>и ТОФК по месту обслуживания Исполнителя в случае нарушения </a:t>
            </a:r>
            <a:r>
              <a:rPr lang="ru-RU" sz="1000" dirty="0" smtClean="0"/>
              <a:t>срока утверждения документа Заказчиком</a:t>
            </a:r>
          </a:p>
          <a:p>
            <a:endParaRPr lang="ru-RU" sz="1100" dirty="0"/>
          </a:p>
          <a:p>
            <a:r>
              <a:rPr lang="ru-RU" sz="1000" dirty="0"/>
              <a:t>Автоматическое формирование документа «Уведомление о нарушении </a:t>
            </a:r>
            <a:r>
              <a:rPr lang="ru-RU" sz="1000" dirty="0" smtClean="0"/>
              <a:t>срока утверждения </a:t>
            </a:r>
            <a:r>
              <a:rPr lang="ru-RU" sz="1000" dirty="0"/>
              <a:t>Сведений заказчиком» на 12 рабочий день (день поступления + </a:t>
            </a:r>
            <a:r>
              <a:rPr lang="ru-RU" sz="1000" dirty="0" smtClean="0"/>
              <a:t>11 рабочих </a:t>
            </a:r>
            <a:r>
              <a:rPr lang="ru-RU" sz="1000" dirty="0"/>
              <a:t>дней</a:t>
            </a:r>
            <a:r>
              <a:rPr lang="ru-RU" sz="1000" dirty="0" smtClean="0"/>
              <a:t>)</a:t>
            </a:r>
          </a:p>
          <a:p>
            <a:endParaRPr lang="ru-RU" sz="1000" dirty="0"/>
          </a:p>
          <a:p>
            <a:r>
              <a:rPr lang="ru-RU" sz="1000" dirty="0"/>
              <a:t>Отображение документа «Уведомление о нарушении срока </a:t>
            </a:r>
            <a:r>
              <a:rPr lang="ru-RU" sz="1000" dirty="0" smtClean="0"/>
              <a:t>утверждения Сведений </a:t>
            </a:r>
            <a:r>
              <a:rPr lang="ru-RU" sz="1000" dirty="0"/>
              <a:t>заказчиком» для ТОФК по месту нахождения и обслуживания </a:t>
            </a:r>
            <a:r>
              <a:rPr lang="ru-RU" sz="1000" dirty="0" smtClean="0"/>
              <a:t>Заказчика и </a:t>
            </a:r>
            <a:r>
              <a:rPr lang="ru-RU" sz="1000" dirty="0"/>
              <a:t>ТОФК по месту обслуживания Исполнителя в случае нарушения </a:t>
            </a:r>
            <a:r>
              <a:rPr lang="ru-RU" sz="1000" dirty="0" smtClean="0"/>
              <a:t>срока утверждения </a:t>
            </a:r>
            <a:r>
              <a:rPr lang="ru-RU" sz="1000" dirty="0"/>
              <a:t>документа Заказчиком</a:t>
            </a:r>
          </a:p>
        </p:txBody>
      </p:sp>
    </p:spTree>
    <p:extLst>
      <p:ext uri="{BB962C8B-B14F-4D97-AF65-F5344CB8AC3E}">
        <p14:creationId xmlns:p14="http://schemas.microsoft.com/office/powerpoint/2010/main" val="2118407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4" name="object 2"/>
          <p:cNvSpPr/>
          <p:nvPr/>
        </p:nvSpPr>
        <p:spPr>
          <a:xfrm flipV="1">
            <a:off x="0" y="250825"/>
            <a:ext cx="4416425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571"/>
          <a:stretch/>
        </p:blipFill>
        <p:spPr>
          <a:xfrm>
            <a:off x="139701" y="43319"/>
            <a:ext cx="353318" cy="35990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20700" y="112325"/>
            <a:ext cx="2667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>
                <a:solidFill>
                  <a:srgbClr val="396499"/>
                </a:solidFill>
                <a:cs typeface="Arial" panose="020B0604020202020204" pitchFamily="34" charset="0"/>
              </a:rPr>
              <a:t>УПРАВЛЕНИЕ ФЕДЕРАЛЬНОГО КАЗНАЧЕЙСТВА</a:t>
            </a:r>
          </a:p>
          <a:p>
            <a:r>
              <a:rPr lang="ru-RU" sz="600" dirty="0">
                <a:solidFill>
                  <a:srgbClr val="396499"/>
                </a:solidFill>
                <a:cs typeface="Arial" panose="020B0604020202020204" pitchFamily="34" charset="0"/>
              </a:rPr>
              <a:t>ПО СМОЛЕНСКОЙ ОБЛАСТИ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492500" y="3029406"/>
            <a:ext cx="2286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dirty="0">
                <a:solidFill>
                  <a:prstClr val="white">
                    <a:lumMod val="65000"/>
                  </a:prstClr>
                </a:solidFill>
              </a:rPr>
              <a:t> г. Смоленск, январь 2026 год</a:t>
            </a:r>
          </a:p>
        </p:txBody>
      </p:sp>
      <p:sp>
        <p:nvSpPr>
          <p:cNvPr id="9" name="object 9"/>
          <p:cNvSpPr/>
          <p:nvPr/>
        </p:nvSpPr>
        <p:spPr>
          <a:xfrm>
            <a:off x="4519472" y="207610"/>
            <a:ext cx="1240523" cy="27525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B5748304-74CA-459C-AC49-FDDBA97F6B18}"/>
              </a:ext>
            </a:extLst>
          </p:cNvPr>
          <p:cNvSpPr txBox="1"/>
          <p:nvPr/>
        </p:nvSpPr>
        <p:spPr>
          <a:xfrm>
            <a:off x="2522860" y="135409"/>
            <a:ext cx="39037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>
                <a:solidFill>
                  <a:srgbClr val="3964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Технические возможности в ПУР КС  (ст.15.49 КоАП)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39701" y="366241"/>
            <a:ext cx="5551510" cy="15234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b="1" dirty="0"/>
              <a:t>Отображение документа «Сведения об операциях с ЦС» в статусе «На </a:t>
            </a:r>
            <a:r>
              <a:rPr lang="ru-RU" sz="900" b="1" dirty="0" smtClean="0"/>
              <a:t>утверждении Заказчика</a:t>
            </a:r>
            <a:r>
              <a:rPr lang="ru-RU" sz="900" b="1" dirty="0"/>
              <a:t>»</a:t>
            </a:r>
            <a:r>
              <a:rPr lang="ru-RU" sz="900" dirty="0"/>
              <a:t>:</a:t>
            </a:r>
          </a:p>
          <a:p>
            <a:r>
              <a:rPr lang="ru-RU" sz="900" dirty="0" smtClean="0"/>
              <a:t>Перейти в главное меню, выбрать «Казначейское сопровождение» – «управление расходами -казначейское сопровождение» –«Предоставление и обработка сведений об операциях с целевыми средствами»– «Сведения об операциях с ЦС» –«все документы»</a:t>
            </a:r>
            <a:r>
              <a:rPr lang="en-US" sz="900" dirty="0" smtClean="0"/>
              <a:t> (</a:t>
            </a:r>
            <a:r>
              <a:rPr lang="ru-RU" sz="900" dirty="0"/>
              <a:t>602_03_01 ПУР КС. Утверждение Заказчиком Сведений о </a:t>
            </a:r>
            <a:r>
              <a:rPr lang="ru-RU" sz="900" dirty="0" smtClean="0"/>
              <a:t>ЦС; </a:t>
            </a:r>
            <a:r>
              <a:rPr lang="ru-RU" sz="900" dirty="0"/>
              <a:t>602_04_01 ПУР КС. Просмотр Заказчиком Сведений о </a:t>
            </a:r>
            <a:r>
              <a:rPr lang="ru-RU" sz="900" dirty="0" smtClean="0"/>
              <a:t>ЦС).</a:t>
            </a:r>
            <a:endParaRPr lang="ru-RU" sz="900" dirty="0" smtClean="0"/>
          </a:p>
          <a:p>
            <a:endParaRPr lang="ru-RU" sz="300" dirty="0" smtClean="0"/>
          </a:p>
          <a:p>
            <a:r>
              <a:rPr lang="ru-RU" sz="900" b="1" dirty="0" smtClean="0"/>
              <a:t>Условия </a:t>
            </a:r>
            <a:r>
              <a:rPr lang="ru-RU" sz="900" b="1" dirty="0"/>
              <a:t>отбора:</a:t>
            </a:r>
          </a:p>
          <a:p>
            <a:r>
              <a:rPr lang="ru-RU" sz="900" dirty="0"/>
              <a:t>• статусе «На утверждении Заказчика»;</a:t>
            </a:r>
          </a:p>
          <a:p>
            <a:r>
              <a:rPr lang="ru-RU" sz="900" dirty="0"/>
              <a:t>• со дня поступления документа «Сведения об операциях с ЦС» на утверждение заказчику прошло 12 </a:t>
            </a:r>
            <a:r>
              <a:rPr lang="ru-RU" sz="900" dirty="0" smtClean="0"/>
              <a:t>рабочих дней</a:t>
            </a:r>
            <a:r>
              <a:rPr lang="ru-RU" sz="900" dirty="0"/>
              <a:t>, включая день поступления (Количество дней до утверждения равно нулю).</a:t>
            </a: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4" t="30155" r="24185" b="50542"/>
          <a:stretch/>
        </p:blipFill>
        <p:spPr bwMode="auto">
          <a:xfrm>
            <a:off x="173878" y="1934081"/>
            <a:ext cx="5507493" cy="10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179044" y="2198489"/>
            <a:ext cx="1440160" cy="76168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9399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4" name="object 2"/>
          <p:cNvSpPr/>
          <p:nvPr/>
        </p:nvSpPr>
        <p:spPr>
          <a:xfrm flipV="1">
            <a:off x="0" y="250825"/>
            <a:ext cx="4416425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571"/>
          <a:stretch/>
        </p:blipFill>
        <p:spPr>
          <a:xfrm>
            <a:off x="139701" y="43319"/>
            <a:ext cx="353318" cy="35990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26298" y="42658"/>
            <a:ext cx="2667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>
                <a:solidFill>
                  <a:srgbClr val="396499"/>
                </a:solidFill>
                <a:cs typeface="Arial" panose="020B0604020202020204" pitchFamily="34" charset="0"/>
              </a:rPr>
              <a:t>УПРАВЛЕНИЕ ФЕДЕРАЛЬНОГО КАЗНАЧЕЙСТВА</a:t>
            </a:r>
          </a:p>
          <a:p>
            <a:r>
              <a:rPr lang="ru-RU" sz="600" dirty="0">
                <a:solidFill>
                  <a:srgbClr val="396499"/>
                </a:solidFill>
                <a:cs typeface="Arial" panose="020B0604020202020204" pitchFamily="34" charset="0"/>
              </a:rPr>
              <a:t>ПО СМОЛЕНСКОЙ ОБЛАСТИ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492500" y="3029406"/>
            <a:ext cx="2286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dirty="0">
                <a:solidFill>
                  <a:prstClr val="white">
                    <a:lumMod val="65000"/>
                  </a:prstClr>
                </a:solidFill>
              </a:rPr>
              <a:t> г. Смоленск, январь 2026 год</a:t>
            </a:r>
          </a:p>
        </p:txBody>
      </p:sp>
      <p:sp>
        <p:nvSpPr>
          <p:cNvPr id="9" name="object 9"/>
          <p:cNvSpPr/>
          <p:nvPr/>
        </p:nvSpPr>
        <p:spPr>
          <a:xfrm>
            <a:off x="4519472" y="207610"/>
            <a:ext cx="1240523" cy="27525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6F5943F6-C5DE-4339-8ADC-23AD1441943F}"/>
              </a:ext>
            </a:extLst>
          </p:cNvPr>
          <p:cNvSpPr txBox="1"/>
          <p:nvPr/>
        </p:nvSpPr>
        <p:spPr>
          <a:xfrm>
            <a:off x="2018804" y="141615"/>
            <a:ext cx="39037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rgbClr val="3964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Технические возможности в ПУР КС  (ст.15.49 КоАП)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39702" y="441856"/>
            <a:ext cx="5626098" cy="13696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800" b="1" u="sng" dirty="0">
                <a:solidFill>
                  <a:prstClr val="black"/>
                </a:solidFill>
              </a:rPr>
              <a:t>Отображение документа «Уведомление о нарушении срока утверждения </a:t>
            </a:r>
            <a:r>
              <a:rPr lang="ru-RU" sz="800" b="1" u="sng" dirty="0" smtClean="0">
                <a:solidFill>
                  <a:prstClr val="black"/>
                </a:solidFill>
              </a:rPr>
              <a:t>Сведений заказчиком</a:t>
            </a:r>
            <a:r>
              <a:rPr lang="ru-RU" sz="800" dirty="0">
                <a:solidFill>
                  <a:prstClr val="black"/>
                </a:solidFill>
              </a:rPr>
              <a:t>»:</a:t>
            </a:r>
          </a:p>
          <a:p>
            <a:pPr lvl="0"/>
            <a:r>
              <a:rPr lang="ru-RU" sz="800" dirty="0">
                <a:solidFill>
                  <a:prstClr val="black"/>
                </a:solidFill>
              </a:rPr>
              <a:t>Перейти в главное меню, выбрать «Казначейское сопровождение» – </a:t>
            </a:r>
            <a:r>
              <a:rPr lang="ru-RU" sz="800" dirty="0" smtClean="0">
                <a:solidFill>
                  <a:prstClr val="black"/>
                </a:solidFill>
              </a:rPr>
              <a:t>«Управление расходами -Казначейское </a:t>
            </a:r>
            <a:r>
              <a:rPr lang="ru-RU" sz="800" dirty="0">
                <a:solidFill>
                  <a:prstClr val="black"/>
                </a:solidFill>
              </a:rPr>
              <a:t>сопровождение» –«Предоставление </a:t>
            </a:r>
            <a:r>
              <a:rPr lang="ru-RU" sz="800" dirty="0" smtClean="0">
                <a:solidFill>
                  <a:prstClr val="black"/>
                </a:solidFill>
              </a:rPr>
              <a:t>и обработка </a:t>
            </a:r>
            <a:r>
              <a:rPr lang="ru-RU" sz="800" dirty="0">
                <a:solidFill>
                  <a:prstClr val="black"/>
                </a:solidFill>
              </a:rPr>
              <a:t>сведений об операциях с целевыми средствами» – «Уведомления о нарушении срока утверждения </a:t>
            </a:r>
            <a:r>
              <a:rPr lang="ru-RU" sz="800" dirty="0" smtClean="0">
                <a:solidFill>
                  <a:prstClr val="black"/>
                </a:solidFill>
              </a:rPr>
              <a:t>Сведений заказчиком</a:t>
            </a:r>
            <a:r>
              <a:rPr lang="ru-RU" sz="800" dirty="0">
                <a:solidFill>
                  <a:prstClr val="black"/>
                </a:solidFill>
              </a:rPr>
              <a:t>» – «все документы»</a:t>
            </a:r>
          </a:p>
          <a:p>
            <a:pPr lvl="0"/>
            <a:endParaRPr lang="ru-RU" sz="300" dirty="0" smtClean="0">
              <a:solidFill>
                <a:prstClr val="black"/>
              </a:solidFill>
            </a:endParaRPr>
          </a:p>
          <a:p>
            <a:pPr lvl="0"/>
            <a:r>
              <a:rPr lang="ru-RU" sz="800" u="sng" dirty="0" smtClean="0">
                <a:solidFill>
                  <a:prstClr val="black"/>
                </a:solidFill>
              </a:rPr>
              <a:t>Условия </a:t>
            </a:r>
            <a:r>
              <a:rPr lang="ru-RU" sz="800" u="sng" dirty="0">
                <a:solidFill>
                  <a:prstClr val="black"/>
                </a:solidFill>
              </a:rPr>
              <a:t>отбора:</a:t>
            </a:r>
          </a:p>
          <a:p>
            <a:pPr lvl="0"/>
            <a:r>
              <a:rPr lang="ru-RU" sz="800" dirty="0">
                <a:solidFill>
                  <a:prstClr val="black"/>
                </a:solidFill>
              </a:rPr>
              <a:t>• со дня поступления документа «Сведения об операциях с ЦС» на утверждение заказчику прошло 12 рабочих </a:t>
            </a:r>
            <a:r>
              <a:rPr lang="ru-RU" sz="800" dirty="0" smtClean="0">
                <a:solidFill>
                  <a:prstClr val="black"/>
                </a:solidFill>
              </a:rPr>
              <a:t>дней, включая </a:t>
            </a:r>
            <a:r>
              <a:rPr lang="ru-RU" sz="800" dirty="0">
                <a:solidFill>
                  <a:prstClr val="black"/>
                </a:solidFill>
              </a:rPr>
              <a:t>день поступления (Количество дней до утверждения равно нулю);</a:t>
            </a:r>
          </a:p>
          <a:p>
            <a:pPr lvl="0"/>
            <a:r>
              <a:rPr lang="ru-RU" sz="800" dirty="0">
                <a:solidFill>
                  <a:prstClr val="black"/>
                </a:solidFill>
              </a:rPr>
              <a:t>• в системе имеется документ «Уведомления о нарушении срока утверждения Сведений заказчиком», у </a:t>
            </a:r>
            <a:r>
              <a:rPr lang="ru-RU" sz="800" dirty="0" smtClean="0">
                <a:solidFill>
                  <a:prstClr val="black"/>
                </a:solidFill>
              </a:rPr>
              <a:t>которого «Номер </a:t>
            </a:r>
            <a:r>
              <a:rPr lang="ru-RU" sz="800" dirty="0">
                <a:solidFill>
                  <a:prstClr val="black"/>
                </a:solidFill>
              </a:rPr>
              <a:t>документа-основания» равен номеру документа «Сведения об операциях с ЦС», на который </a:t>
            </a:r>
            <a:r>
              <a:rPr lang="ru-RU" sz="800" dirty="0" smtClean="0">
                <a:solidFill>
                  <a:prstClr val="black"/>
                </a:solidFill>
              </a:rPr>
              <a:t>сформировано уведомление</a:t>
            </a:r>
            <a:endParaRPr lang="ru-RU" sz="800" dirty="0">
              <a:solidFill>
                <a:prstClr val="black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604" y="1789521"/>
            <a:ext cx="5472608" cy="1239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7333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4" name="object 2"/>
          <p:cNvSpPr/>
          <p:nvPr/>
        </p:nvSpPr>
        <p:spPr>
          <a:xfrm flipV="1">
            <a:off x="0" y="250825"/>
            <a:ext cx="4416425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571"/>
          <a:stretch/>
        </p:blipFill>
        <p:spPr>
          <a:xfrm>
            <a:off x="139701" y="43319"/>
            <a:ext cx="353318" cy="35990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26298" y="42658"/>
            <a:ext cx="2667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>
                <a:solidFill>
                  <a:srgbClr val="396499"/>
                </a:solidFill>
                <a:cs typeface="Arial" panose="020B0604020202020204" pitchFamily="34" charset="0"/>
              </a:rPr>
              <a:t>УПРАВЛЕНИЕ ФЕДЕРАЛЬНОГО КАЗНАЧЕЙСТВА</a:t>
            </a:r>
          </a:p>
          <a:p>
            <a:r>
              <a:rPr lang="ru-RU" sz="600" dirty="0">
                <a:solidFill>
                  <a:srgbClr val="396499"/>
                </a:solidFill>
                <a:cs typeface="Arial" panose="020B0604020202020204" pitchFamily="34" charset="0"/>
              </a:rPr>
              <a:t>ПО СМОЛЕНСКОЙ ОБЛАСТИ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492500" y="3029406"/>
            <a:ext cx="2286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dirty="0">
                <a:solidFill>
                  <a:prstClr val="white">
                    <a:lumMod val="65000"/>
                  </a:prstClr>
                </a:solidFill>
              </a:rPr>
              <a:t> г. Смоленск, январь 2026 год</a:t>
            </a:r>
          </a:p>
        </p:txBody>
      </p:sp>
      <p:sp>
        <p:nvSpPr>
          <p:cNvPr id="9" name="object 9"/>
          <p:cNvSpPr/>
          <p:nvPr/>
        </p:nvSpPr>
        <p:spPr>
          <a:xfrm>
            <a:off x="4519472" y="207610"/>
            <a:ext cx="1240523" cy="27525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6F5943F6-C5DE-4339-8ADC-23AD1441943F}"/>
              </a:ext>
            </a:extLst>
          </p:cNvPr>
          <p:cNvSpPr txBox="1"/>
          <p:nvPr/>
        </p:nvSpPr>
        <p:spPr>
          <a:xfrm>
            <a:off x="3501509" y="120020"/>
            <a:ext cx="208823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3964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https://peo.roskazna.ru/</a:t>
            </a:r>
            <a:endParaRPr lang="ru-RU" sz="1100" dirty="0">
              <a:solidFill>
                <a:srgbClr val="3964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4367" y="404163"/>
            <a:ext cx="57441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b="1" dirty="0"/>
              <a:t>«Электронный бюджет - Казначейское сопровождение - Казначейское </a:t>
            </a:r>
            <a:r>
              <a:rPr lang="ru-RU" sz="900" b="1" dirty="0" smtClean="0"/>
              <a:t>сопровождение </a:t>
            </a:r>
            <a:r>
              <a:rPr lang="ru-RU" sz="900" b="1" dirty="0"/>
              <a:t>в </a:t>
            </a:r>
            <a:r>
              <a:rPr lang="ru-RU" sz="900" b="1" dirty="0" smtClean="0"/>
              <a:t>подсистеме управления </a:t>
            </a:r>
            <a:r>
              <a:rPr lang="ru-RU" sz="900" b="1" dirty="0"/>
              <a:t>расходами ГИИС "Электронный бюджет" (для клиентов) / (для ТОФК)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150" y="758329"/>
            <a:ext cx="5585038" cy="968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360" y="1684523"/>
            <a:ext cx="5309740" cy="1275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9565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Коллегия УФК март 202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!Шаблон презентации коллегии 2020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Коллегия УФК март 2021</Template>
  <TotalTime>2892</TotalTime>
  <Words>515</Words>
  <Application>Microsoft Office PowerPoint</Application>
  <PresentationFormat>Произвольный</PresentationFormat>
  <Paragraphs>43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5</vt:i4>
      </vt:variant>
    </vt:vector>
  </HeadingPairs>
  <TitlesOfParts>
    <vt:vector size="7" baseType="lpstr">
      <vt:lpstr>Коллегия УФК март 2021</vt:lpstr>
      <vt:lpstr>!Шаблон презентации коллегии 2020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УФК по Смоленской области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Васильева Светлана</dc:creator>
  <cp:lastModifiedBy>Васильева Светлана Николаевна</cp:lastModifiedBy>
  <cp:revision>379</cp:revision>
  <dcterms:created xsi:type="dcterms:W3CDTF">2021-03-16T06:15:23Z</dcterms:created>
  <dcterms:modified xsi:type="dcterms:W3CDTF">2026-01-28T12:19:03Z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